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6" r:id="rId6"/>
    <p:sldId id="272" r:id="rId7"/>
    <p:sldId id="261" r:id="rId8"/>
    <p:sldId id="260" r:id="rId9"/>
    <p:sldId id="262" r:id="rId10"/>
    <p:sldId id="263" r:id="rId11"/>
    <p:sldId id="264" r:id="rId12"/>
    <p:sldId id="270" r:id="rId13"/>
    <p:sldId id="271" r:id="rId14"/>
    <p:sldId id="268" r:id="rId15"/>
    <p:sldId id="265" r:id="rId16"/>
    <p:sldId id="257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earth/" TargetMode="External"/><Relationship Id="rId3" Type="http://schemas.openxmlformats.org/officeDocument/2006/relationships/hyperlink" Target="http://www.mapquest.com/satellite-map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p.k12.mi.us/Page/1335" TargetMode="External"/><Relationship Id="rId3" Type="http://schemas.openxmlformats.org/officeDocument/2006/relationships/hyperlink" Target="http://scope.oakland.k12.mi.us/docs/SS/SS010300/SS01030101_Supplemental_Materials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NSw1F-E_M2A" TargetMode="External"/><Relationship Id="rId3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gsforteaching.com/socialstudies/geography/onthemap.php" TargetMode="External"/><Relationship Id="rId4" Type="http://schemas.openxmlformats.org/officeDocument/2006/relationships/hyperlink" Target="http://www.amazon.com/Map-Skills-Made-Fun-Neighborhoods/dp/0439296439" TargetMode="External"/><Relationship Id="rId5" Type="http://schemas.openxmlformats.org/officeDocument/2006/relationships/hyperlink" Target="http://redtri.com/mad-about-maps/slide/8/%23slide" TargetMode="External"/><Relationship Id="rId6" Type="http://schemas.openxmlformats.org/officeDocument/2006/relationships/hyperlink" Target="http://kidsactivitiesblog.com/3700/map-skills-activity" TargetMode="External"/><Relationship Id="rId7" Type="http://schemas.openxmlformats.org/officeDocument/2006/relationships/hyperlink" Target="https://www.google.com/earth/" TargetMode="External"/><Relationship Id="rId8" Type="http://schemas.openxmlformats.org/officeDocument/2006/relationships/hyperlink" Target="http://9gag.com/gag/291790" TargetMode="External"/><Relationship Id="rId9" Type="http://schemas.openxmlformats.org/officeDocument/2006/relationships/hyperlink" Target="http://www.youtube.com/watch?v=NSw1F-E_M2A" TargetMode="External"/><Relationship Id="rId10" Type="http://schemas.openxmlformats.org/officeDocument/2006/relationships/hyperlink" Target="http://books.google.com/books?id=PJtMNw2x9nwC&amp;printsec=frontcover&amp;source=gbs_ge_summary_r&amp;cad=0%23v=onepage&amp;q&amp;f=fals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Map-Dragonfly-Books-Joan-Sweeney/dp/051788557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ichigan-Gazetteer-Delorme-Mapping-Company/dp/0899333354" TargetMode="External"/><Relationship Id="rId4" Type="http://schemas.openxmlformats.org/officeDocument/2006/relationships/hyperlink" Target="http://www.mapquest.com/satellite-maps/" TargetMode="External"/><Relationship Id="rId5" Type="http://schemas.openxmlformats.org/officeDocument/2006/relationships/hyperlink" Target="http://geography.about.com/library/misc/blhumor9.htm" TargetMode="External"/><Relationship Id="rId6" Type="http://schemas.openxmlformats.org/officeDocument/2006/relationships/hyperlink" Target="http://www.eup.k12.mi.us/Page/1335" TargetMode="External"/><Relationship Id="rId7" Type="http://schemas.openxmlformats.org/officeDocument/2006/relationships/hyperlink" Target="http://books.google.com/books/about/The_Once_Upon_a_Time_Map_Book.html?id=OgawQAAACAAJ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ngsforteaching.com/geography/howtoreadamap/directionstonowhere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books.google.com/books?id=PJtMNw2x9nwC&amp;printsec=frontcover&amp;source=gbs_ge_summary_r&amp;cad=0%23v=onepage&amp;q&amp;f=false" TargetMode="Externa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ngsforteaching.com/socialstudies/geography/onthemap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Literacy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Ringquist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8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r>
              <a:rPr lang="en-US" dirty="0" smtClean="0"/>
              <a:t>Google Earth – Bird’s Eye view </a:t>
            </a:r>
          </a:p>
          <a:p>
            <a:pPr lvl="1"/>
            <a:r>
              <a:rPr lang="en-US" dirty="0">
                <a:hlinkClick r:id="rId2"/>
              </a:rPr>
              <a:t>https://www.google.com/earth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Mapquest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http://www.mapquest.com/satellite-maps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82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2427" y="1932236"/>
            <a:ext cx="4011180" cy="4356523"/>
          </a:xfrm>
        </p:spPr>
        <p:txBody>
          <a:bodyPr/>
          <a:lstStyle/>
          <a:p>
            <a:r>
              <a:rPr lang="en-US" dirty="0" smtClean="0"/>
              <a:t>The teacher can make a map of the classroom and students can find the “X” locations. </a:t>
            </a:r>
          </a:p>
          <a:p>
            <a:r>
              <a:rPr lang="en-US" dirty="0" smtClean="0"/>
              <a:t>Students then can make their own treasure maps of the classroom and trade with other students.</a:t>
            </a:r>
            <a:endParaRPr lang="en-US" dirty="0"/>
          </a:p>
        </p:txBody>
      </p:sp>
      <p:pic>
        <p:nvPicPr>
          <p:cNvPr id="8" name="Picture 7" descr="Snack-map-2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78" y="2402466"/>
            <a:ext cx="3868172" cy="31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5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4083583" cy="4464950"/>
          </a:xfrm>
        </p:spPr>
        <p:txBody>
          <a:bodyPr/>
          <a:lstStyle/>
          <a:p>
            <a:r>
              <a:rPr lang="en-US" dirty="0" smtClean="0"/>
              <a:t>In this lesson, the students each get a penny and describe the different views of the penny and draw them. Then they can describes the differences and similarities. </a:t>
            </a:r>
          </a:p>
          <a:p>
            <a:r>
              <a:rPr lang="en-US" dirty="0">
                <a:hlinkClick r:id="rId2"/>
              </a:rPr>
              <a:t>http://www.eup.k12.mi.us/Page/</a:t>
            </a:r>
            <a:r>
              <a:rPr lang="en-US" dirty="0" smtClean="0">
                <a:hlinkClick r:id="rId2"/>
              </a:rPr>
              <a:t>1335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44039" y="2159900"/>
            <a:ext cx="4414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http://scope.oakland.k12.mi.us/docs/SS/SS010300/</a:t>
            </a:r>
            <a:r>
              <a:rPr lang="en-US" dirty="0" smtClean="0">
                <a:hlinkClick r:id="rId3"/>
              </a:rPr>
              <a:t>SS01030101_Supplemental_Materials.doc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2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Jokes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073" y="2551837"/>
            <a:ext cx="628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Q: Why does the Yeti know all the map symbols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</a:t>
            </a:r>
            <a:r>
              <a:rPr lang="en-US" dirty="0"/>
              <a:t>: Because he's a legend.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3073" y="3372783"/>
            <a:ext cx="5851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Q: What kind of maps do spiders make?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: Web-based maps.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3073" y="4296113"/>
            <a:ext cx="2656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Q: Why </a:t>
            </a:r>
            <a:r>
              <a:rPr lang="en-US" dirty="0"/>
              <a:t>are maps like </a:t>
            </a:r>
            <a:r>
              <a:rPr lang="en-US" dirty="0" smtClean="0"/>
              <a:t>fish?</a:t>
            </a:r>
          </a:p>
          <a:p>
            <a:r>
              <a:rPr lang="en-US" dirty="0" smtClean="0"/>
              <a:t>A: Both </a:t>
            </a:r>
            <a:r>
              <a:rPr lang="en-US" dirty="0"/>
              <a:t>have </a:t>
            </a:r>
            <a:r>
              <a:rPr lang="en-US" dirty="0" smtClean="0"/>
              <a:t>scales.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4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407" y="1791218"/>
            <a:ext cx="4017803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Directions to Nowhere</a:t>
            </a:r>
          </a:p>
          <a:p>
            <a:pPr algn="ctr"/>
            <a:endParaRPr lang="en-US" b="1" dirty="0"/>
          </a:p>
          <a:p>
            <a:r>
              <a:rPr lang="en-US" dirty="0" smtClean="0"/>
              <a:t>I </a:t>
            </a:r>
            <a:r>
              <a:rPr lang="en-US" dirty="0"/>
              <a:t>was </a:t>
            </a:r>
            <a:r>
              <a:rPr lang="en-US" dirty="0" err="1"/>
              <a:t>takin</a:t>
            </a:r>
            <a:r>
              <a:rPr lang="en-US" dirty="0"/>
              <a:t>' a trip the other day</a:t>
            </a:r>
          </a:p>
          <a:p>
            <a:r>
              <a:rPr lang="en-US" dirty="0"/>
              <a:t>When I got confused about which way</a:t>
            </a:r>
          </a:p>
          <a:p>
            <a:r>
              <a:rPr lang="en-US" dirty="0"/>
              <a:t>I was to turn so in </a:t>
            </a:r>
            <a:r>
              <a:rPr lang="en-US" dirty="0" err="1"/>
              <a:t>nothin</a:t>
            </a:r>
            <a:r>
              <a:rPr lang="en-US" dirty="0"/>
              <a:t>' flat</a:t>
            </a:r>
          </a:p>
          <a:p>
            <a:r>
              <a:rPr lang="en-US" dirty="0"/>
              <a:t>I found I was lost, and needed a map.</a:t>
            </a:r>
          </a:p>
          <a:p>
            <a:endParaRPr lang="en-US" dirty="0"/>
          </a:p>
          <a:p>
            <a:r>
              <a:rPr lang="en-US" dirty="0"/>
              <a:t>Which way is north?</a:t>
            </a:r>
          </a:p>
          <a:p>
            <a:r>
              <a:rPr lang="en-US" dirty="0"/>
              <a:t>What's the Scale? </a:t>
            </a:r>
          </a:p>
          <a:p>
            <a:r>
              <a:rPr lang="en-US" dirty="0"/>
              <a:t>What does THIS mean?</a:t>
            </a:r>
          </a:p>
          <a:p>
            <a:endParaRPr lang="en-US" dirty="0"/>
          </a:p>
          <a:p>
            <a:r>
              <a:rPr lang="en-US" dirty="0"/>
              <a:t>You know our world is mostly round</a:t>
            </a:r>
          </a:p>
          <a:p>
            <a:r>
              <a:rPr lang="en-US" dirty="0"/>
              <a:t>But maps are flat and so I found,</a:t>
            </a:r>
          </a:p>
          <a:p>
            <a:r>
              <a:rPr lang="en-US" dirty="0"/>
              <a:t>That things don't look like they really are</a:t>
            </a:r>
          </a:p>
          <a:p>
            <a:r>
              <a:rPr lang="en-US" dirty="0"/>
              <a:t>Whether you're in a plane, a ship or a car.</a:t>
            </a:r>
          </a:p>
          <a:p>
            <a:r>
              <a:rPr lang="en-US" dirty="0"/>
              <a:t>When something round gets flattened out, you get distortion.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210" y="2753182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I tried to make some sense of things</a:t>
            </a:r>
          </a:p>
          <a:p>
            <a:r>
              <a:rPr lang="en-US" dirty="0"/>
              <a:t>I saw stars and squares and little flat rings</a:t>
            </a:r>
          </a:p>
          <a:p>
            <a:r>
              <a:rPr lang="en-US" dirty="0"/>
              <a:t>I finally found an "N" which meant of course....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So I twisted the map 'til things looked right.....</a:t>
            </a:r>
          </a:p>
          <a:p>
            <a:endParaRPr lang="en-US" dirty="0"/>
          </a:p>
          <a:p>
            <a:r>
              <a:rPr lang="en-US" dirty="0"/>
              <a:t>Well I got un-lost and finished my trip.</a:t>
            </a:r>
          </a:p>
          <a:p>
            <a:r>
              <a:rPr lang="en-US" dirty="0"/>
              <a:t>But I'd like to share this little tip.....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You need to look at the scale and key.....</a:t>
            </a:r>
          </a:p>
        </p:txBody>
      </p:sp>
    </p:spTree>
    <p:extLst>
      <p:ext uri="{BB962C8B-B14F-4D97-AF65-F5344CB8AC3E}">
        <p14:creationId xmlns:p14="http://schemas.microsoft.com/office/powerpoint/2010/main" val="395288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327" y="2133600"/>
            <a:ext cx="4598923" cy="3736941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http://www.youtube.com/watch?v=NSw1F-</a:t>
            </a:r>
            <a:r>
              <a:rPr lang="en-US" dirty="0" smtClean="0">
                <a:hlinkClick r:id="rId2"/>
              </a:rPr>
              <a:t>E_M2A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5" y="2392656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5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465" y="2133600"/>
            <a:ext cx="8317785" cy="4542398"/>
          </a:xfrm>
        </p:spPr>
        <p:txBody>
          <a:bodyPr>
            <a:normAutofit lnSpcReduction="10000"/>
          </a:bodyPr>
          <a:lstStyle/>
          <a:p>
            <a:r>
              <a:rPr lang="en-US" sz="1200" dirty="0" smtClean="0"/>
              <a:t>Sweeny, J. (1996). </a:t>
            </a:r>
            <a:r>
              <a:rPr lang="en-US" sz="1200" i="1" dirty="0" smtClean="0"/>
              <a:t>Me on the Map. </a:t>
            </a:r>
            <a:r>
              <a:rPr lang="en-US" sz="1200" dirty="0" smtClean="0"/>
              <a:t>New York, NY: </a:t>
            </a:r>
            <a:r>
              <a:rPr lang="en-US" sz="1200" dirty="0"/>
              <a:t>Grown Publishers. </a:t>
            </a:r>
            <a:r>
              <a:rPr lang="en-US" sz="1200" dirty="0">
                <a:hlinkClick r:id="rId2"/>
              </a:rPr>
              <a:t>http://www.amazon.com/Map-Dragonfly-Books-Joan-Sweeney/dp/</a:t>
            </a:r>
            <a:r>
              <a:rPr lang="en-US" sz="1200" dirty="0" smtClean="0">
                <a:hlinkClick r:id="rId2"/>
              </a:rPr>
              <a:t>0517885573</a:t>
            </a:r>
            <a:endParaRPr lang="en-US" sz="1200" dirty="0" smtClean="0"/>
          </a:p>
          <a:p>
            <a:r>
              <a:rPr lang="en-US" sz="1200" dirty="0" smtClean="0"/>
              <a:t>Jones, S. On the Map. On </a:t>
            </a:r>
            <a:r>
              <a:rPr lang="en-US" sz="1200" i="1" dirty="0" smtClean="0"/>
              <a:t>Songs About Popular Children’s Books </a:t>
            </a:r>
            <a:r>
              <a:rPr lang="en-US" sz="1200" dirty="0" smtClean="0"/>
              <a:t>[CD</a:t>
            </a:r>
            <a:r>
              <a:rPr lang="en-US" sz="1200" dirty="0"/>
              <a:t>]. </a:t>
            </a:r>
            <a:r>
              <a:rPr lang="en-US" sz="1200" dirty="0">
                <a:hlinkClick r:id="rId3"/>
              </a:rPr>
              <a:t>http://www.songsforteaching.com/socialstudies/geography/</a:t>
            </a:r>
            <a:r>
              <a:rPr lang="en-US" sz="1200" dirty="0" smtClean="0">
                <a:hlinkClick r:id="rId3"/>
              </a:rPr>
              <a:t>onthemap.php</a:t>
            </a:r>
            <a:endParaRPr lang="en-US" sz="1200" dirty="0" smtClean="0"/>
          </a:p>
          <a:p>
            <a:r>
              <a:rPr lang="en-US" sz="1200" dirty="0" err="1" smtClean="0"/>
              <a:t>Tamblyn</a:t>
            </a:r>
            <a:r>
              <a:rPr lang="en-US" sz="1200" dirty="0" smtClean="0"/>
              <a:t>, C. (2002). </a:t>
            </a:r>
            <a:r>
              <a:rPr lang="en-US" sz="1200" i="1" dirty="0" smtClean="0"/>
              <a:t>Map Skills Made Fun: Neighborhoods and Communities. </a:t>
            </a:r>
            <a:r>
              <a:rPr lang="en-US" sz="1200" dirty="0" smtClean="0"/>
              <a:t>Teaching </a:t>
            </a:r>
            <a:r>
              <a:rPr lang="en-US" sz="1200" dirty="0"/>
              <a:t>Resources. </a:t>
            </a:r>
            <a:r>
              <a:rPr lang="en-US" sz="1200" dirty="0">
                <a:hlinkClick r:id="rId4"/>
              </a:rPr>
              <a:t>http://www.amazon.com/Map-Skills-Made-Fun-Neighborhoods/dp/</a:t>
            </a:r>
            <a:r>
              <a:rPr lang="en-US" sz="1200" dirty="0" smtClean="0">
                <a:hlinkClick r:id="rId4"/>
              </a:rPr>
              <a:t>0439296439</a:t>
            </a:r>
            <a:endParaRPr lang="en-US" sz="1200" dirty="0" smtClean="0"/>
          </a:p>
          <a:p>
            <a:r>
              <a:rPr lang="en-US" sz="1200" dirty="0" smtClean="0"/>
              <a:t>Cullen, G. (2013</a:t>
            </a:r>
            <a:r>
              <a:rPr lang="en-US" sz="1200" dirty="0"/>
              <a:t>) </a:t>
            </a:r>
            <a:r>
              <a:rPr lang="en-US" sz="1200" dirty="0">
                <a:hlinkClick r:id="rId5"/>
              </a:rPr>
              <a:t>http://redtri.com/mad-about-maps/slide/8/#</a:t>
            </a:r>
            <a:r>
              <a:rPr lang="en-US" sz="1200" dirty="0" smtClean="0">
                <a:hlinkClick r:id="rId5"/>
              </a:rPr>
              <a:t>slide</a:t>
            </a:r>
            <a:endParaRPr lang="en-US" sz="1200" dirty="0" smtClean="0"/>
          </a:p>
          <a:p>
            <a:r>
              <a:rPr lang="en-US" sz="1200" i="1" dirty="0" smtClean="0"/>
              <a:t>Kids Activities Blog. 28 Mar. 2012. </a:t>
            </a:r>
            <a:r>
              <a:rPr lang="en-US" sz="1200" dirty="0"/>
              <a:t>Web. </a:t>
            </a:r>
            <a:r>
              <a:rPr lang="en-US" sz="1200" dirty="0">
                <a:hlinkClick r:id="rId6"/>
              </a:rPr>
              <a:t>http://kidsactivitiesblog.com/3700/map-skills-</a:t>
            </a:r>
            <a:r>
              <a:rPr lang="en-US" sz="1200" dirty="0" smtClean="0">
                <a:hlinkClick r:id="rId6"/>
              </a:rPr>
              <a:t>activity</a:t>
            </a:r>
            <a:endParaRPr lang="en-US" sz="1200" dirty="0" smtClean="0"/>
          </a:p>
          <a:p>
            <a:r>
              <a:rPr lang="en-US" sz="1200" dirty="0" smtClean="0"/>
              <a:t>Google Earth (2014). </a:t>
            </a:r>
            <a:r>
              <a:rPr lang="en-US" sz="1200" dirty="0"/>
              <a:t>Google Maps. </a:t>
            </a:r>
            <a:r>
              <a:rPr lang="en-US" sz="1200" dirty="0">
                <a:hlinkClick r:id="rId7"/>
              </a:rPr>
              <a:t>https://www.google.com/earth</a:t>
            </a:r>
            <a:r>
              <a:rPr lang="en-US" sz="1200" dirty="0" smtClean="0">
                <a:hlinkClick r:id="rId7"/>
              </a:rPr>
              <a:t>/</a:t>
            </a:r>
            <a:endParaRPr lang="en-US" sz="1200" dirty="0">
              <a:hlinkClick r:id="rId7"/>
            </a:endParaRPr>
          </a:p>
          <a:p>
            <a:r>
              <a:rPr lang="en-US" sz="1200" dirty="0" smtClean="0"/>
              <a:t>Neighborhood Map </a:t>
            </a:r>
            <a:r>
              <a:rPr lang="is-IS" sz="1200" dirty="0">
                <a:hlinkClick r:id="rId8"/>
              </a:rPr>
              <a:t>http://9gag.com/gag/</a:t>
            </a:r>
            <a:r>
              <a:rPr lang="is-IS" sz="1200" dirty="0" smtClean="0">
                <a:hlinkClick r:id="rId8"/>
              </a:rPr>
              <a:t>291790</a:t>
            </a:r>
            <a:endParaRPr lang="is-IS" sz="1200" dirty="0" smtClean="0"/>
          </a:p>
          <a:p>
            <a:r>
              <a:rPr lang="is-IS" sz="1200" i="1" dirty="0" smtClean="0"/>
              <a:t>Dora the Explorer </a:t>
            </a:r>
            <a:r>
              <a:rPr lang="is-IS" sz="1200" dirty="0" smtClean="0"/>
              <a:t>(2000- 2014). Youtube. </a:t>
            </a:r>
            <a:r>
              <a:rPr lang="en-US" sz="1200" dirty="0">
                <a:hlinkClick r:id="rId9"/>
              </a:rPr>
              <a:t>http://www.youtube.com/watch?v=NSw1F-</a:t>
            </a:r>
            <a:r>
              <a:rPr lang="en-US" sz="1200" dirty="0" smtClean="0">
                <a:hlinkClick r:id="rId9"/>
              </a:rPr>
              <a:t>E_M2A</a:t>
            </a:r>
            <a:endParaRPr lang="en-US" sz="1200" dirty="0" smtClean="0"/>
          </a:p>
          <a:p>
            <a:r>
              <a:rPr lang="en-US" sz="1200" dirty="0" smtClean="0"/>
              <a:t>Ritchie, S. (2009). </a:t>
            </a:r>
            <a:r>
              <a:rPr lang="en-US" sz="1200" i="1" dirty="0" smtClean="0"/>
              <a:t>Follow That Map. </a:t>
            </a:r>
            <a:r>
              <a:rPr lang="en-US" sz="1200" dirty="0" smtClean="0"/>
              <a:t>Tonawanda, NY: Kids Can </a:t>
            </a:r>
            <a:r>
              <a:rPr lang="en-US" sz="1200" dirty="0"/>
              <a:t>Press. </a:t>
            </a:r>
            <a:r>
              <a:rPr lang="en-US" sz="1200" dirty="0">
                <a:hlinkClick r:id="rId10"/>
              </a:rPr>
              <a:t>http://books.google.com/books?id=PJtMNw2x9nwC&amp;printsec=frontcover&amp;source=gbs_ge_summary_r&amp;cad=0#v=onepage&amp;q&amp;f=</a:t>
            </a:r>
            <a:r>
              <a:rPr lang="en-US" sz="1200" dirty="0" smtClean="0">
                <a:hlinkClick r:id="rId10"/>
              </a:rPr>
              <a:t>false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is-IS" sz="1200" i="1" dirty="0" smtClean="0"/>
          </a:p>
          <a:p>
            <a:endParaRPr lang="is-I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9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1200" dirty="0" err="1" smtClean="0"/>
              <a:t>Maute</a:t>
            </a:r>
            <a:r>
              <a:rPr lang="en-US" sz="1200" dirty="0" smtClean="0"/>
              <a:t>, J. “Directions to Nowhere.” </a:t>
            </a:r>
            <a:r>
              <a:rPr lang="en-US" sz="1200" i="1" dirty="0" smtClean="0"/>
              <a:t>Unfolding Maps</a:t>
            </a:r>
            <a:r>
              <a:rPr lang="en-US" sz="1200" i="1" dirty="0"/>
              <a:t>. </a:t>
            </a:r>
            <a:r>
              <a:rPr lang="en-US" sz="1200" i="1" dirty="0">
                <a:hlinkClick r:id="rId2"/>
              </a:rPr>
              <a:t>http://songsforteaching.com/geography/howtoreadamap/</a:t>
            </a:r>
            <a:r>
              <a:rPr lang="en-US" sz="1200" i="1" dirty="0" smtClean="0">
                <a:hlinkClick r:id="rId2"/>
              </a:rPr>
              <a:t>directionstonowhere.htm</a:t>
            </a:r>
            <a:endParaRPr lang="en-US" sz="1200" i="1" dirty="0" smtClean="0"/>
          </a:p>
          <a:p>
            <a:r>
              <a:rPr lang="en-US" sz="1200" dirty="0"/>
              <a:t>Delorme Mapping Company (2012). </a:t>
            </a:r>
            <a:r>
              <a:rPr lang="en-US" sz="1200" i="1" dirty="0"/>
              <a:t>Michigan Atlas &amp; Gazetteer. Online. </a:t>
            </a:r>
            <a:r>
              <a:rPr lang="en-US" sz="1200" dirty="0"/>
              <a:t>Retrieved October 4,2014. from </a:t>
            </a:r>
            <a:r>
              <a:rPr lang="en-US" sz="1200" dirty="0">
                <a:hlinkClick r:id="rId3"/>
              </a:rPr>
              <a:t>http://www.amazon.com/Michigan-Gazetteer-Delorme-Mapping-Company/dp/</a:t>
            </a:r>
            <a:r>
              <a:rPr lang="en-US" sz="1200" dirty="0" smtClean="0">
                <a:hlinkClick r:id="rId3"/>
              </a:rPr>
              <a:t>0899333354</a:t>
            </a:r>
            <a:endParaRPr lang="en-US" sz="1200" dirty="0" smtClean="0"/>
          </a:p>
          <a:p>
            <a:r>
              <a:rPr lang="en-US" sz="1200" i="1" dirty="0" smtClean="0"/>
              <a:t>Maps and Aerial Views. </a:t>
            </a:r>
            <a:r>
              <a:rPr lang="en-US" sz="1200" dirty="0" err="1" smtClean="0"/>
              <a:t>Mapquest</a:t>
            </a:r>
            <a:r>
              <a:rPr lang="en-US" sz="1200" dirty="0"/>
              <a:t>. </a:t>
            </a:r>
            <a:r>
              <a:rPr lang="en-US" sz="1200" dirty="0">
                <a:hlinkClick r:id="rId4"/>
              </a:rPr>
              <a:t>http://www.mapquest.com/satellite-maps</a:t>
            </a:r>
            <a:r>
              <a:rPr lang="en-US" sz="1200" dirty="0" smtClean="0">
                <a:hlinkClick r:id="rId4"/>
              </a:rPr>
              <a:t>/</a:t>
            </a:r>
            <a:endParaRPr lang="en-US" sz="1200" dirty="0" smtClean="0"/>
          </a:p>
          <a:p>
            <a:r>
              <a:rPr lang="en-US" sz="1200" dirty="0" smtClean="0"/>
              <a:t>Caldwell, D. </a:t>
            </a:r>
            <a:r>
              <a:rPr lang="en-US" sz="1200" dirty="0" err="1" smtClean="0"/>
              <a:t>Mape</a:t>
            </a:r>
            <a:r>
              <a:rPr lang="en-US" sz="1200" dirty="0" smtClean="0"/>
              <a:t> Jokes. In </a:t>
            </a:r>
            <a:r>
              <a:rPr lang="en-US" sz="1200" i="1" dirty="0" smtClean="0"/>
              <a:t>About Geography. </a:t>
            </a:r>
            <a:r>
              <a:rPr lang="en-US" sz="1200" dirty="0"/>
              <a:t>Retrieved November 12, 2014. </a:t>
            </a:r>
            <a:r>
              <a:rPr lang="en-US" sz="1200" dirty="0">
                <a:hlinkClick r:id="rId5"/>
              </a:rPr>
              <a:t>http://geography.about.com/library/misc/blhumor9.</a:t>
            </a:r>
            <a:r>
              <a:rPr lang="en-US" sz="1200" dirty="0" smtClean="0">
                <a:hlinkClick r:id="rId5"/>
              </a:rPr>
              <a:t>htm</a:t>
            </a:r>
            <a:endParaRPr lang="en-US" sz="1200" dirty="0" smtClean="0"/>
          </a:p>
          <a:p>
            <a:r>
              <a:rPr lang="en-US" sz="1200" dirty="0" smtClean="0"/>
              <a:t>Unit 3: How Do We Learn About Places (2011, June 22). In </a:t>
            </a:r>
            <a:r>
              <a:rPr lang="en-US" sz="1200" i="1" dirty="0" smtClean="0"/>
              <a:t>Eastern Upper Peninsula ISD. </a:t>
            </a:r>
            <a:r>
              <a:rPr lang="en-US" sz="1200" dirty="0"/>
              <a:t>Retrieved November 12, 2014. </a:t>
            </a:r>
            <a:r>
              <a:rPr lang="en-US" sz="1200" dirty="0">
                <a:hlinkClick r:id="rId6"/>
              </a:rPr>
              <a:t>http://www.eup.k12.mi.us/Page/</a:t>
            </a:r>
            <a:r>
              <a:rPr lang="en-US" sz="1200" dirty="0" smtClean="0">
                <a:hlinkClick r:id="rId6"/>
              </a:rPr>
              <a:t>1335</a:t>
            </a:r>
            <a:endParaRPr lang="en-US" sz="1200" dirty="0" smtClean="0"/>
          </a:p>
          <a:p>
            <a:r>
              <a:rPr lang="en-US" sz="1200" dirty="0" smtClean="0"/>
              <a:t>Hennessy, B. G (2010). </a:t>
            </a:r>
            <a:r>
              <a:rPr lang="en-US" sz="1200" i="1" dirty="0" smtClean="0"/>
              <a:t>The Once Upon a Time Map Book. </a:t>
            </a:r>
            <a:r>
              <a:rPr lang="en-US" sz="1200" dirty="0"/>
              <a:t>Candlewick Press. </a:t>
            </a:r>
            <a:r>
              <a:rPr lang="en-US" sz="1200" dirty="0">
                <a:hlinkClick r:id="rId7"/>
              </a:rPr>
              <a:t>http://books.google.com/books/about/The_Once_Upon_a_Time_Map_Book.html?id=</a:t>
            </a:r>
            <a:r>
              <a:rPr lang="en-US" sz="1200" dirty="0" smtClean="0">
                <a:hlinkClick r:id="rId7"/>
              </a:rPr>
              <a:t>OgawQAAACAAJ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i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933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G.L.C.E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 – G1.0.1 Construct simple maps of the classroom to demonstrate aerial perspectives.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311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Teachers can show the students where their town is on the atlas pointing out landmarks of their town.</a:t>
            </a:r>
            <a:endParaRPr lang="en-US" dirty="0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003" y="1876286"/>
            <a:ext cx="3269253" cy="466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1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1965188"/>
            <a:ext cx="7944868" cy="1674857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Me and the Map </a:t>
            </a:r>
            <a:r>
              <a:rPr lang="en-US" dirty="0" smtClean="0"/>
              <a:t>written by Joan Sweeney</a:t>
            </a:r>
          </a:p>
          <a:p>
            <a:r>
              <a:rPr lang="en-US" dirty="0" smtClean="0"/>
              <a:t>In this book, the main character describes locations around her and draws aerial maps of them. Students can be introduced to aerial maps through this book. </a:t>
            </a:r>
          </a:p>
          <a:p>
            <a:endParaRPr lang="en-US" dirty="0"/>
          </a:p>
        </p:txBody>
      </p:sp>
      <p:pic>
        <p:nvPicPr>
          <p:cNvPr id="6" name="Content Placeholder 5" descr="images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" b="126"/>
          <a:stretch>
            <a:fillRect/>
          </a:stretch>
        </p:blipFill>
        <p:spPr>
          <a:xfrm>
            <a:off x="1259936" y="3751633"/>
            <a:ext cx="2904089" cy="2935981"/>
          </a:xfrm>
        </p:spPr>
      </p:pic>
      <p:pic>
        <p:nvPicPr>
          <p:cNvPr id="7" name="Picture 6" descr="Screen Shot 2014-11-12 at 17.36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14" y="3825920"/>
            <a:ext cx="3726203" cy="270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0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Follow That Map! </a:t>
            </a:r>
            <a:r>
              <a:rPr lang="en-US" dirty="0" smtClean="0"/>
              <a:t>Introduces map terminology and gives aerial views of various community areas. </a:t>
            </a:r>
            <a:endParaRPr lang="en-US" i="1" dirty="0" smtClean="0"/>
          </a:p>
          <a:p>
            <a:r>
              <a:rPr lang="en-US" dirty="0">
                <a:hlinkClick r:id="rId2"/>
              </a:rPr>
              <a:t>http://books.google.com/books?id=PJtMNw2x9nwC&amp;printsec=frontcover&amp;source=gbs_ge_summary_r&amp;cad=0#v=onepage&amp;q&amp;f=</a:t>
            </a:r>
            <a:r>
              <a:rPr lang="en-US" dirty="0" smtClean="0">
                <a:hlinkClick r:id="rId2"/>
              </a:rPr>
              <a:t>false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61HtN3q0ekL._SX258_BO1,204,203,200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187" y="2290469"/>
            <a:ext cx="4174075" cy="358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Uses maps of fairy-tale stories that students will be familiar with. </a:t>
            </a:r>
            <a:endParaRPr lang="en-US" dirty="0"/>
          </a:p>
        </p:txBody>
      </p:sp>
      <p:pic>
        <p:nvPicPr>
          <p:cNvPr id="5" name="Picture 4" descr="MAP-BOOK-JPEG-08-258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93" y="2151063"/>
            <a:ext cx="3276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0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6693" y="1832893"/>
            <a:ext cx="4572000" cy="4801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On The Map</a:t>
            </a:r>
          </a:p>
          <a:p>
            <a:r>
              <a:rPr lang="en-US" dirty="0" smtClean="0"/>
              <a:t>There </a:t>
            </a:r>
            <a:r>
              <a:rPr lang="en-US" dirty="0"/>
              <a:t>was a girl up in her room</a:t>
            </a:r>
          </a:p>
          <a:p>
            <a:r>
              <a:rPr lang="en-US" dirty="0"/>
              <a:t>She drew a map of her room</a:t>
            </a:r>
          </a:p>
          <a:p>
            <a:r>
              <a:rPr lang="en-US" dirty="0"/>
              <a:t>She was on the map</a:t>
            </a:r>
          </a:p>
          <a:p>
            <a:r>
              <a:rPr lang="en-US" dirty="0"/>
              <a:t>She had her own special place on the map</a:t>
            </a:r>
          </a:p>
          <a:p>
            <a:endParaRPr lang="en-US" dirty="0"/>
          </a:p>
          <a:p>
            <a:r>
              <a:rPr lang="en-US" dirty="0"/>
              <a:t>Then on a map she drew her house</a:t>
            </a:r>
          </a:p>
          <a:p>
            <a:r>
              <a:rPr lang="en-US" dirty="0"/>
              <a:t>She drew a map of her house</a:t>
            </a:r>
          </a:p>
          <a:p>
            <a:r>
              <a:rPr lang="en-US" dirty="0"/>
              <a:t>With her room in the house</a:t>
            </a:r>
          </a:p>
          <a:p>
            <a:r>
              <a:rPr lang="en-US" dirty="0"/>
              <a:t>She had her own special place on the map</a:t>
            </a:r>
          </a:p>
          <a:p>
            <a:endParaRPr lang="en-US" dirty="0"/>
          </a:p>
          <a:p>
            <a:r>
              <a:rPr lang="en-US" dirty="0"/>
              <a:t>Then on a map she drew her street</a:t>
            </a:r>
          </a:p>
          <a:p>
            <a:r>
              <a:rPr lang="en-US" dirty="0"/>
              <a:t>She drew a map of her street</a:t>
            </a:r>
          </a:p>
          <a:p>
            <a:r>
              <a:rPr lang="en-US" dirty="0"/>
              <a:t>With her house on the street</a:t>
            </a:r>
          </a:p>
          <a:p>
            <a:r>
              <a:rPr lang="en-US" dirty="0"/>
              <a:t>And her room in the house</a:t>
            </a:r>
          </a:p>
          <a:p>
            <a:r>
              <a:rPr lang="en-US" dirty="0"/>
              <a:t>She had her own special place on the map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0354" y="2440142"/>
            <a:ext cx="252867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http://www.songsforteaching.com/socialstudies/geography/</a:t>
            </a:r>
            <a:r>
              <a:rPr lang="en-US" dirty="0" smtClean="0">
                <a:hlinkClick r:id="rId2"/>
              </a:rPr>
              <a:t>onthemap.php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0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1"/>
            <a:ext cx="5415591" cy="1862704"/>
          </a:xfrm>
        </p:spPr>
        <p:txBody>
          <a:bodyPr/>
          <a:lstStyle/>
          <a:p>
            <a:r>
              <a:rPr lang="en-US" dirty="0" smtClean="0"/>
              <a:t>This book offers teachers activity pages and ideas on how to introduce mapping. </a:t>
            </a:r>
            <a:endParaRPr lang="en-US" dirty="0"/>
          </a:p>
        </p:txBody>
      </p:sp>
      <p:pic>
        <p:nvPicPr>
          <p:cNvPr id="4" name="Picture 3" descr="614DDPSQPT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104" y="2348333"/>
            <a:ext cx="2907146" cy="3752430"/>
          </a:xfrm>
          <a:prstGeom prst="rect">
            <a:avLst/>
          </a:prstGeom>
        </p:spPr>
      </p:pic>
      <p:pic>
        <p:nvPicPr>
          <p:cNvPr id="5" name="Picture 4" descr="Screen Shot 2014-11-12 at 17.58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8" y="3793995"/>
            <a:ext cx="4842517" cy="230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0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4510519"/>
            <a:ext cx="4041776" cy="1987550"/>
          </a:xfrm>
        </p:spPr>
        <p:txBody>
          <a:bodyPr/>
          <a:lstStyle/>
          <a:p>
            <a:r>
              <a:rPr lang="en-US" dirty="0" smtClean="0"/>
              <a:t>Students can play quiet ball with this foam globe before the unit to begin to see an aerial perspective.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1983400"/>
          </a:xfrm>
        </p:spPr>
        <p:txBody>
          <a:bodyPr/>
          <a:lstStyle/>
          <a:p>
            <a:r>
              <a:rPr lang="en-US" dirty="0" smtClean="0"/>
              <a:t>The teacher can have a group of students find various locations with this aerial perspective. </a:t>
            </a:r>
            <a:endParaRPr lang="en-US" dirty="0"/>
          </a:p>
        </p:txBody>
      </p:sp>
      <p:pic>
        <p:nvPicPr>
          <p:cNvPr id="4" name="Picture 3" descr="hugaglob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566" y="2067683"/>
            <a:ext cx="2152896" cy="2066780"/>
          </a:xfrm>
          <a:prstGeom prst="rect">
            <a:avLst/>
          </a:prstGeom>
        </p:spPr>
      </p:pic>
      <p:pic>
        <p:nvPicPr>
          <p:cNvPr id="5" name="Picture 4" descr="ee0935bbdb4e500cd32695fee83ea5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34" y="4313669"/>
            <a:ext cx="29972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0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385</TotalTime>
  <Words>1132</Words>
  <Application>Microsoft Macintosh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Spectrum</vt:lpstr>
      <vt:lpstr>Integrated Literacy Assignment</vt:lpstr>
      <vt:lpstr>G.L.C.E</vt:lpstr>
      <vt:lpstr>Maps</vt:lpstr>
      <vt:lpstr>Books</vt:lpstr>
      <vt:lpstr>Books</vt:lpstr>
      <vt:lpstr>Books</vt:lpstr>
      <vt:lpstr>Songs</vt:lpstr>
      <vt:lpstr>Activity Book</vt:lpstr>
      <vt:lpstr>Games</vt:lpstr>
      <vt:lpstr>Websites</vt:lpstr>
      <vt:lpstr>Lesson Plan</vt:lpstr>
      <vt:lpstr>Lesson Plan</vt:lpstr>
      <vt:lpstr>Map Jokes</vt:lpstr>
      <vt:lpstr>Poetry</vt:lpstr>
      <vt:lpstr>Video</vt:lpstr>
      <vt:lpstr>Citations</vt:lpstr>
      <vt:lpstr>Citations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ringquist User</dc:creator>
  <cp:lastModifiedBy>tim ringquist User</cp:lastModifiedBy>
  <cp:revision>24</cp:revision>
  <dcterms:created xsi:type="dcterms:W3CDTF">2014-11-12T22:02:12Z</dcterms:created>
  <dcterms:modified xsi:type="dcterms:W3CDTF">2014-11-18T20:25:52Z</dcterms:modified>
</cp:coreProperties>
</file>